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93" r:id="rId7"/>
    <p:sldId id="261" r:id="rId8"/>
    <p:sldId id="294" r:id="rId9"/>
    <p:sldId id="262" r:id="rId10"/>
    <p:sldId id="263" r:id="rId11"/>
    <p:sldId id="298" r:id="rId12"/>
    <p:sldId id="299" r:id="rId13"/>
    <p:sldId id="264" r:id="rId14"/>
    <p:sldId id="265" r:id="rId15"/>
    <p:sldId id="267" r:id="rId16"/>
    <p:sldId id="266" r:id="rId17"/>
    <p:sldId id="296" r:id="rId18"/>
    <p:sldId id="268" r:id="rId19"/>
    <p:sldId id="295" r:id="rId20"/>
    <p:sldId id="269" r:id="rId21"/>
    <p:sldId id="289" r:id="rId22"/>
    <p:sldId id="270" r:id="rId23"/>
    <p:sldId id="286" r:id="rId24"/>
    <p:sldId id="271" r:id="rId25"/>
    <p:sldId id="272" r:id="rId26"/>
    <p:sldId id="273" r:id="rId27"/>
    <p:sldId id="274" r:id="rId28"/>
    <p:sldId id="275" r:id="rId29"/>
    <p:sldId id="291" r:id="rId30"/>
    <p:sldId id="276" r:id="rId31"/>
    <p:sldId id="288" r:id="rId32"/>
    <p:sldId id="279" r:id="rId33"/>
    <p:sldId id="297" r:id="rId34"/>
    <p:sldId id="280" r:id="rId35"/>
    <p:sldId id="281" r:id="rId36"/>
  </p:sldIdLst>
  <p:sldSz cx="9144000" cy="5143500" type="screen16x9"/>
  <p:notesSz cx="6858000" cy="9144000"/>
  <p:defaultTextStyle>
    <a:defPPr>
      <a:defRPr lang="es-CO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0000"/>
    <a:srgbClr val="764283"/>
    <a:srgbClr val="E83B91"/>
    <a:srgbClr val="7F2D82"/>
    <a:srgbClr val="095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4" autoAdjust="0"/>
    <p:restoredTop sz="94674"/>
  </p:normalViewPr>
  <p:slideViewPr>
    <p:cSldViewPr snapToGrid="0" snapToObjects="1">
      <p:cViewPr>
        <p:scale>
          <a:sx n="75" d="100"/>
          <a:sy n="75" d="100"/>
        </p:scale>
        <p:origin x="2658" y="1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590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483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73827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5932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681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31023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692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6670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625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4619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4992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F94CB-DCC9-BD46-987C-D552B8FCE495}" type="datetimeFigureOut">
              <a:rPr lang="es-CO" smtClean="0"/>
              <a:t>17/10/2018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F67EC-1352-4741-A4A3-3E1B7D04C39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674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0.svg"/><Relationship Id="rId3" Type="http://schemas.openxmlformats.org/officeDocument/2006/relationships/image" Target="../media/image18.png"/><Relationship Id="rId7" Type="http://schemas.openxmlformats.org/officeDocument/2006/relationships/image" Target="../media/image14.svg"/><Relationship Id="rId12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8.svg"/><Relationship Id="rId5" Type="http://schemas.openxmlformats.org/officeDocument/2006/relationships/image" Target="../media/image21.png"/><Relationship Id="rId15" Type="http://schemas.openxmlformats.org/officeDocument/2006/relationships/image" Target="../media/image22.svg"/><Relationship Id="rId10" Type="http://schemas.openxmlformats.org/officeDocument/2006/relationships/image" Target="../media/image24.png"/><Relationship Id="rId4" Type="http://schemas.openxmlformats.org/officeDocument/2006/relationships/image" Target="../media/image11.svg"/><Relationship Id="rId9" Type="http://schemas.openxmlformats.org/officeDocument/2006/relationships/image" Target="../media/image16.sv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sv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9.png"/><Relationship Id="rId18" Type="http://schemas.openxmlformats.org/officeDocument/2006/relationships/image" Target="../media/image42.svg"/><Relationship Id="rId26" Type="http://schemas.openxmlformats.org/officeDocument/2006/relationships/image" Target="../media/image50.svg"/><Relationship Id="rId3" Type="http://schemas.openxmlformats.org/officeDocument/2006/relationships/image" Target="../media/image34.png"/><Relationship Id="rId21" Type="http://schemas.openxmlformats.org/officeDocument/2006/relationships/image" Target="../media/image43.png"/><Relationship Id="rId7" Type="http://schemas.openxmlformats.org/officeDocument/2006/relationships/image" Target="../media/image36.png"/><Relationship Id="rId12" Type="http://schemas.openxmlformats.org/officeDocument/2006/relationships/image" Target="../media/image36.svg"/><Relationship Id="rId17" Type="http://schemas.openxmlformats.org/officeDocument/2006/relationships/image" Target="../media/image41.png"/><Relationship Id="rId25" Type="http://schemas.openxmlformats.org/officeDocument/2006/relationships/image" Target="../media/image45.png"/><Relationship Id="rId2" Type="http://schemas.openxmlformats.org/officeDocument/2006/relationships/image" Target="../media/image3.png"/><Relationship Id="rId16" Type="http://schemas.openxmlformats.org/officeDocument/2006/relationships/image" Target="../media/image40.svg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8.png"/><Relationship Id="rId24" Type="http://schemas.openxmlformats.org/officeDocument/2006/relationships/image" Target="../media/image48.sv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23" Type="http://schemas.openxmlformats.org/officeDocument/2006/relationships/image" Target="../media/image44.png"/><Relationship Id="rId10" Type="http://schemas.openxmlformats.org/officeDocument/2006/relationships/image" Target="../media/image34.svg"/><Relationship Id="rId19" Type="http://schemas.openxmlformats.org/officeDocument/2006/relationships/image" Target="../media/image42.png"/><Relationship Id="rId4" Type="http://schemas.openxmlformats.org/officeDocument/2006/relationships/image" Target="../media/image28.svg"/><Relationship Id="rId9" Type="http://schemas.openxmlformats.org/officeDocument/2006/relationships/image" Target="../media/image37.png"/><Relationship Id="rId14" Type="http://schemas.openxmlformats.org/officeDocument/2006/relationships/image" Target="../media/image38.svg"/><Relationship Id="rId22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CDD5F9A-5D23-004A-8A17-659AD2BF3625}"/>
              </a:ext>
            </a:extLst>
          </p:cNvPr>
          <p:cNvSpPr/>
          <p:nvPr/>
        </p:nvSpPr>
        <p:spPr>
          <a:xfrm>
            <a:off x="3445117" y="3584448"/>
            <a:ext cx="22537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Agile</a:t>
            </a:r>
            <a:endParaRPr lang="es-CO" sz="40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1146730" y="2315191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¿Por qué Agile?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7638" y="1343026"/>
            <a:ext cx="1228724" cy="12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grafico de ventas de blackber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743624"/>
            <a:ext cx="5711825" cy="406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8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5" y="540266"/>
            <a:ext cx="5622925" cy="400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25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0852C95-DAFC-F94B-BA22-2F9E7DF64DEE}"/>
              </a:ext>
            </a:extLst>
          </p:cNvPr>
          <p:cNvSpPr/>
          <p:nvPr/>
        </p:nvSpPr>
        <p:spPr>
          <a:xfrm>
            <a:off x="4499673" y="177490"/>
            <a:ext cx="37251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es la Agilidad?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F97E9D-B401-9941-A87C-CF1C0E781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1" y="1006816"/>
            <a:ext cx="3814763" cy="381476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D0BCE4F3-2A26-8E47-9B2D-D4A5B48CA4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7395" y="1521164"/>
            <a:ext cx="585794" cy="58579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7EA2811-3FA5-6343-9233-9BCD61DA433E}"/>
              </a:ext>
            </a:extLst>
          </p:cNvPr>
          <p:cNvSpPr txBox="1"/>
          <p:nvPr/>
        </p:nvSpPr>
        <p:spPr>
          <a:xfrm>
            <a:off x="1450046" y="2117019"/>
            <a:ext cx="1800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33142B5-F1FF-CD49-8E1C-5526E369BADF}"/>
              </a:ext>
            </a:extLst>
          </p:cNvPr>
          <p:cNvSpPr txBox="1"/>
          <p:nvPr/>
        </p:nvSpPr>
        <p:spPr>
          <a:xfrm>
            <a:off x="671507" y="2664589"/>
            <a:ext cx="3300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habilidad de las personas, equipos y organizaciones de crear </a:t>
            </a:r>
            <a:r>
              <a:rPr lang="es-CO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</a:t>
            </a:r>
            <a:r>
              <a:rPr lang="es-CO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la vez que promueven y responden al cambio, para tener éxito en un entorno incierto.</a:t>
            </a:r>
          </a:p>
        </p:txBody>
      </p:sp>
      <p:sp>
        <p:nvSpPr>
          <p:cNvPr id="13" name="Cuadro de texto 13">
            <a:extLst>
              <a:ext uri="{FF2B5EF4-FFF2-40B4-BE49-F238E27FC236}">
                <a16:creationId xmlns:a16="http://schemas.microsoft.com/office/drawing/2014/main" id="{C19A291F-2787-C348-B41D-8A4219348165}"/>
              </a:ext>
            </a:extLst>
          </p:cNvPr>
          <p:cNvSpPr txBox="1"/>
          <p:nvPr/>
        </p:nvSpPr>
        <p:spPr>
          <a:xfrm>
            <a:off x="5286236" y="1815117"/>
            <a:ext cx="13023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Innovación</a:t>
            </a:r>
          </a:p>
        </p:txBody>
      </p:sp>
      <p:sp>
        <p:nvSpPr>
          <p:cNvPr id="14" name="Cuadro de texto 14">
            <a:extLst>
              <a:ext uri="{FF2B5EF4-FFF2-40B4-BE49-F238E27FC236}">
                <a16:creationId xmlns:a16="http://schemas.microsoft.com/office/drawing/2014/main" id="{BFCEEFEC-E955-B54F-8620-CAB353DCA3D9}"/>
              </a:ext>
            </a:extLst>
          </p:cNvPr>
          <p:cNvSpPr txBox="1"/>
          <p:nvPr/>
        </p:nvSpPr>
        <p:spPr>
          <a:xfrm>
            <a:off x="5286236" y="2250095"/>
            <a:ext cx="244411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Retorno de la Inversión</a:t>
            </a:r>
          </a:p>
        </p:txBody>
      </p:sp>
      <p:sp>
        <p:nvSpPr>
          <p:cNvPr id="15" name="Cuadro de texto 15">
            <a:extLst>
              <a:ext uri="{FF2B5EF4-FFF2-40B4-BE49-F238E27FC236}">
                <a16:creationId xmlns:a16="http://schemas.microsoft.com/office/drawing/2014/main" id="{39A31014-FBB5-B74D-88B1-32A9CBEE7266}"/>
              </a:ext>
            </a:extLst>
          </p:cNvPr>
          <p:cNvSpPr txBox="1"/>
          <p:nvPr/>
        </p:nvSpPr>
        <p:spPr>
          <a:xfrm>
            <a:off x="5286236" y="2752087"/>
            <a:ext cx="130238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Personas</a:t>
            </a:r>
          </a:p>
        </p:txBody>
      </p:sp>
      <p:sp>
        <p:nvSpPr>
          <p:cNvPr id="16" name="Cuadro de texto 17">
            <a:extLst>
              <a:ext uri="{FF2B5EF4-FFF2-40B4-BE49-F238E27FC236}">
                <a16:creationId xmlns:a16="http://schemas.microsoft.com/office/drawing/2014/main" id="{091A313A-DE15-0F40-BD77-A403618A9734}"/>
              </a:ext>
            </a:extLst>
          </p:cNvPr>
          <p:cNvSpPr txBox="1"/>
          <p:nvPr/>
        </p:nvSpPr>
        <p:spPr>
          <a:xfrm>
            <a:off x="5286236" y="3254079"/>
            <a:ext cx="1621155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s-CO" altLang="es-ES" sz="1600" dirty="0">
                <a:solidFill>
                  <a:srgbClr val="09519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Time to Market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35AA40B2-1801-484C-9A25-F36D6420D08D}"/>
              </a:ext>
            </a:extLst>
          </p:cNvPr>
          <p:cNvSpPr/>
          <p:nvPr/>
        </p:nvSpPr>
        <p:spPr>
          <a:xfrm>
            <a:off x="4837972" y="1114824"/>
            <a:ext cx="3021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sz="3200" b="1" dirty="0">
                <a:solidFill>
                  <a:srgbClr val="7F2D82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Beneficios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FFCE8DB-70FB-8141-899A-D37E01839D71}"/>
              </a:ext>
            </a:extLst>
          </p:cNvPr>
          <p:cNvCxnSpPr>
            <a:cxnSpLocks/>
          </p:cNvCxnSpPr>
          <p:nvPr/>
        </p:nvCxnSpPr>
        <p:spPr>
          <a:xfrm>
            <a:off x="4895847" y="1614683"/>
            <a:ext cx="2627171" cy="0"/>
          </a:xfrm>
          <a:prstGeom prst="line">
            <a:avLst/>
          </a:prstGeom>
          <a:ln>
            <a:solidFill>
              <a:srgbClr val="7F2D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áfico 25">
            <a:extLst>
              <a:ext uri="{FF2B5EF4-FFF2-40B4-BE49-F238E27FC236}">
                <a16:creationId xmlns:a16="http://schemas.microsoft.com/office/drawing/2014/main" id="{A8CCB058-5326-A345-B7D5-5CC4D9D3C1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4200" y="1839063"/>
            <a:ext cx="341433" cy="341433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9297B496-6CB3-234A-ABA2-784C285E2A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22992" y="2329313"/>
            <a:ext cx="283847" cy="283847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5306EF54-7507-4B49-8CC6-E775D262E8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3417" y="2758224"/>
            <a:ext cx="302544" cy="302544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FDB5B37A-4310-9748-91A9-F88DE732E2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44171" y="3291053"/>
            <a:ext cx="257550" cy="25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8A34F19B-F9D4-B944-8176-26CB9814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324" y="48868"/>
            <a:ext cx="4524819" cy="913169"/>
          </a:xfrm>
        </p:spPr>
        <p:txBody>
          <a:bodyPr anchor="ctr">
            <a:normAutofit/>
          </a:bodyPr>
          <a:lstStyle/>
          <a:p>
            <a:pPr algn="r"/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Razones para una adopción ágil</a:t>
            </a:r>
            <a:r>
              <a:rPr lang="en-US" sz="28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560939" y="1448815"/>
            <a:ext cx="6742730" cy="2890531"/>
            <a:chOff x="560939" y="1448815"/>
            <a:chExt cx="6742730" cy="2890531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988CF799-32E2-9E45-979A-19056C1E788F}"/>
                </a:ext>
              </a:extLst>
            </p:cNvPr>
            <p:cNvGrpSpPr/>
            <p:nvPr/>
          </p:nvGrpSpPr>
          <p:grpSpPr>
            <a:xfrm>
              <a:off x="560939" y="1448815"/>
              <a:ext cx="4239329" cy="2824927"/>
              <a:chOff x="1573022" y="1474121"/>
              <a:chExt cx="4959017" cy="4213563"/>
            </a:xfrm>
          </p:grpSpPr>
          <p:sp>
            <p:nvSpPr>
              <p:cNvPr id="28" name="Cuadro de texto 7">
                <a:extLst>
                  <a:ext uri="{FF2B5EF4-FFF2-40B4-BE49-F238E27FC236}">
                    <a16:creationId xmlns:a16="http://schemas.microsoft.com/office/drawing/2014/main" id="{66BE1D97-4735-8642-9AA8-8F44841CD73A}"/>
                  </a:ext>
                </a:extLst>
              </p:cNvPr>
              <p:cNvSpPr txBox="1"/>
              <p:nvPr/>
            </p:nvSpPr>
            <p:spPr>
              <a:xfrm>
                <a:off x="2965880" y="1474121"/>
                <a:ext cx="3566159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r"/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Acelera la entrega del producto</a:t>
                </a:r>
              </a:p>
            </p:txBody>
          </p:sp>
          <p:sp>
            <p:nvSpPr>
              <p:cNvPr id="30" name="Cuadro de texto 8">
                <a:extLst>
                  <a:ext uri="{FF2B5EF4-FFF2-40B4-BE49-F238E27FC236}">
                    <a16:creationId xmlns:a16="http://schemas.microsoft.com/office/drawing/2014/main" id="{01669CB6-4B7D-1244-B47C-0E4B433F3116}"/>
                  </a:ext>
                </a:extLst>
              </p:cNvPr>
              <p:cNvSpPr txBox="1"/>
              <p:nvPr/>
            </p:nvSpPr>
            <p:spPr>
              <a:xfrm>
                <a:off x="1573022" y="1744881"/>
                <a:ext cx="4949097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Desarrolla la capacidad para gestionar el cambio de prioridades</a:t>
                </a:r>
              </a:p>
            </p:txBody>
          </p:sp>
          <p:sp>
            <p:nvSpPr>
              <p:cNvPr id="31" name="Cuadro de texto 9">
                <a:extLst>
                  <a:ext uri="{FF2B5EF4-FFF2-40B4-BE49-F238E27FC236}">
                    <a16:creationId xmlns:a16="http://schemas.microsoft.com/office/drawing/2014/main" id="{1080B234-68E9-464A-957C-930B52091B38}"/>
                  </a:ext>
                </a:extLst>
              </p:cNvPr>
              <p:cNvSpPr txBox="1"/>
              <p:nvPr/>
            </p:nvSpPr>
            <p:spPr>
              <a:xfrm>
                <a:off x="2960733" y="2051740"/>
                <a:ext cx="3561384" cy="36725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10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Incrementa la productividad</a:t>
                </a:r>
              </a:p>
            </p:txBody>
          </p:sp>
          <p:sp>
            <p:nvSpPr>
              <p:cNvPr id="32" name="Cuadro de texto 10">
                <a:extLst>
                  <a:ext uri="{FF2B5EF4-FFF2-40B4-BE49-F238E27FC236}">
                    <a16:creationId xmlns:a16="http://schemas.microsoft.com/office/drawing/2014/main" id="{0C0D61F3-B24C-1448-9C19-4E4DC42D73BE}"/>
                  </a:ext>
                </a:extLst>
              </p:cNvPr>
              <p:cNvSpPr txBox="1"/>
              <p:nvPr/>
            </p:nvSpPr>
            <p:spPr>
              <a:xfrm>
                <a:off x="3374519" y="3389705"/>
                <a:ext cx="3147600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Mejora la visibilidad del proyecto</a:t>
                </a:r>
              </a:p>
            </p:txBody>
          </p:sp>
          <p:sp>
            <p:nvSpPr>
              <p:cNvPr id="34" name="Cuadro de texto 11">
                <a:extLst>
                  <a:ext uri="{FF2B5EF4-FFF2-40B4-BE49-F238E27FC236}">
                    <a16:creationId xmlns:a16="http://schemas.microsoft.com/office/drawing/2014/main" id="{A6AAEE81-3C83-4941-ACC7-1BC294819F7E}"/>
                  </a:ext>
                </a:extLst>
              </p:cNvPr>
              <p:cNvSpPr txBox="1"/>
              <p:nvPr/>
            </p:nvSpPr>
            <p:spPr>
              <a:xfrm>
                <a:off x="4036728" y="2723013"/>
                <a:ext cx="2485390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Aumenta la calidad del software</a:t>
                </a:r>
              </a:p>
            </p:txBody>
          </p:sp>
          <p:sp>
            <p:nvSpPr>
              <p:cNvPr id="36" name="Cuadro de texto 12">
                <a:extLst>
                  <a:ext uri="{FF2B5EF4-FFF2-40B4-BE49-F238E27FC236}">
                    <a16:creationId xmlns:a16="http://schemas.microsoft.com/office/drawing/2014/main" id="{57ACFD62-015A-8D4F-8F25-BE8DBEF04F22}"/>
                  </a:ext>
                </a:extLst>
              </p:cNvPr>
              <p:cNvSpPr txBox="1"/>
              <p:nvPr/>
            </p:nvSpPr>
            <p:spPr>
              <a:xfrm>
                <a:off x="2960726" y="2392894"/>
                <a:ext cx="3561392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Mejora la alineación Negocio/TI</a:t>
                </a:r>
              </a:p>
            </p:txBody>
          </p:sp>
          <p:sp>
            <p:nvSpPr>
              <p:cNvPr id="38" name="Cuadro de texto 13">
                <a:extLst>
                  <a:ext uri="{FF2B5EF4-FFF2-40B4-BE49-F238E27FC236}">
                    <a16:creationId xmlns:a16="http://schemas.microsoft.com/office/drawing/2014/main" id="{0BF5B62C-33D6-9243-8280-5E0DECE41276}"/>
                  </a:ext>
                </a:extLst>
              </p:cNvPr>
              <p:cNvSpPr txBox="1"/>
              <p:nvPr/>
            </p:nvSpPr>
            <p:spPr>
              <a:xfrm>
                <a:off x="3486959" y="3692793"/>
                <a:ext cx="3035160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Reduce los riesgos del proyecto</a:t>
                </a:r>
              </a:p>
            </p:txBody>
          </p:sp>
          <p:sp>
            <p:nvSpPr>
              <p:cNvPr id="39" name="Cuadro de texto 14">
                <a:extLst>
                  <a:ext uri="{FF2B5EF4-FFF2-40B4-BE49-F238E27FC236}">
                    <a16:creationId xmlns:a16="http://schemas.microsoft.com/office/drawing/2014/main" id="{7D2AF41E-93F9-D147-A781-AD4BB6CA8FC4}"/>
                  </a:ext>
                </a:extLst>
              </p:cNvPr>
              <p:cNvSpPr txBox="1"/>
              <p:nvPr/>
            </p:nvSpPr>
            <p:spPr>
              <a:xfrm>
                <a:off x="3474178" y="4018290"/>
                <a:ext cx="3047941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Mejora la moral de los equipos</a:t>
                </a:r>
              </a:p>
            </p:txBody>
          </p:sp>
          <p:sp>
            <p:nvSpPr>
              <p:cNvPr id="40" name="Cuadro de texto 15">
                <a:extLst>
                  <a:ext uri="{FF2B5EF4-FFF2-40B4-BE49-F238E27FC236}">
                    <a16:creationId xmlns:a16="http://schemas.microsoft.com/office/drawing/2014/main" id="{D5E13C3E-77A5-9445-9A30-29AAE2F7A7C6}"/>
                  </a:ext>
                </a:extLst>
              </p:cNvPr>
              <p:cNvSpPr txBox="1"/>
              <p:nvPr/>
            </p:nvSpPr>
            <p:spPr>
              <a:xfrm>
                <a:off x="2424464" y="3036938"/>
                <a:ext cx="4097654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Aumenta la predictibilidad de las entregas</a:t>
                </a:r>
              </a:p>
            </p:txBody>
          </p:sp>
          <p:sp>
            <p:nvSpPr>
              <p:cNvPr id="41" name="Cuadro de texto 16">
                <a:extLst>
                  <a:ext uri="{FF2B5EF4-FFF2-40B4-BE49-F238E27FC236}">
                    <a16:creationId xmlns:a16="http://schemas.microsoft.com/office/drawing/2014/main" id="{76DC8812-5D0E-FD4D-818A-AE9A7A2BD5C5}"/>
                  </a:ext>
                </a:extLst>
              </p:cNvPr>
              <p:cNvSpPr txBox="1"/>
              <p:nvPr/>
            </p:nvSpPr>
            <p:spPr>
              <a:xfrm>
                <a:off x="2424464" y="4371779"/>
                <a:ext cx="4097654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Mejora la disciplina en la ingeniería</a:t>
                </a:r>
              </a:p>
            </p:txBody>
          </p:sp>
          <p:sp>
            <p:nvSpPr>
              <p:cNvPr id="42" name="Cuadro de texto 17">
                <a:extLst>
                  <a:ext uri="{FF2B5EF4-FFF2-40B4-BE49-F238E27FC236}">
                    <a16:creationId xmlns:a16="http://schemas.microsoft.com/office/drawing/2014/main" id="{A18B51C8-6C9B-0940-8C72-363FB2EEF60A}"/>
                  </a:ext>
                </a:extLst>
              </p:cNvPr>
              <p:cNvSpPr txBox="1"/>
              <p:nvPr/>
            </p:nvSpPr>
            <p:spPr>
              <a:xfrm>
                <a:off x="2218725" y="5343383"/>
                <a:ext cx="4303394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Mejor gestión de equipos distribuidos</a:t>
                </a:r>
              </a:p>
            </p:txBody>
          </p:sp>
          <p:sp>
            <p:nvSpPr>
              <p:cNvPr id="43" name="Cuadro de texto 19">
                <a:extLst>
                  <a:ext uri="{FF2B5EF4-FFF2-40B4-BE49-F238E27FC236}">
                    <a16:creationId xmlns:a16="http://schemas.microsoft.com/office/drawing/2014/main" id="{20991803-2601-7A47-9437-D296ADECB0BE}"/>
                  </a:ext>
                </a:extLst>
              </p:cNvPr>
              <p:cNvSpPr txBox="1"/>
              <p:nvPr/>
            </p:nvSpPr>
            <p:spPr>
              <a:xfrm>
                <a:off x="2218725" y="5020799"/>
                <a:ext cx="4303394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Incrementa la mantenibilidad del software</a:t>
                </a:r>
              </a:p>
            </p:txBody>
          </p:sp>
          <p:sp>
            <p:nvSpPr>
              <p:cNvPr id="44" name="Cuadro de texto 19">
                <a:extLst>
                  <a:ext uri="{FF2B5EF4-FFF2-40B4-BE49-F238E27FC236}">
                    <a16:creationId xmlns:a16="http://schemas.microsoft.com/office/drawing/2014/main" id="{D546CA41-3B23-9941-BE30-3B3451D3CB26}"/>
                  </a:ext>
                </a:extLst>
              </p:cNvPr>
              <p:cNvSpPr txBox="1"/>
              <p:nvPr/>
            </p:nvSpPr>
            <p:spPr>
              <a:xfrm>
                <a:off x="2218725" y="4681356"/>
                <a:ext cx="4303394" cy="34430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r">
                  <a:defRPr sz="1400">
                    <a:solidFill>
                      <a:schemeClr val="dk1"/>
                    </a:solidFill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:r>
                  <a:rPr lang="es-CO" altLang="es-ES" sz="900" dirty="0">
                    <a:solidFill>
                      <a:srgbClr val="09519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Reduce los costos del proyecto</a:t>
                </a:r>
              </a:p>
            </p:txBody>
          </p:sp>
        </p:grpSp>
        <p:pic>
          <p:nvPicPr>
            <p:cNvPr id="126" name="Imagen 125">
              <a:extLst>
                <a:ext uri="{FF2B5EF4-FFF2-40B4-BE49-F238E27FC236}">
                  <a16:creationId xmlns:a16="http://schemas.microsoft.com/office/drawing/2014/main" id="{7A79248B-3C5A-0B4F-B568-53B61A69C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8661" y="1520247"/>
              <a:ext cx="1835664" cy="2753497"/>
            </a:xfrm>
            <a:prstGeom prst="rect">
              <a:avLst/>
            </a:prstGeom>
          </p:spPr>
        </p:pic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743EDC2E-13E4-0643-A778-0C78E97726AF}"/>
                </a:ext>
              </a:extLst>
            </p:cNvPr>
            <p:cNvSpPr txBox="1"/>
            <p:nvPr/>
          </p:nvSpPr>
          <p:spPr>
            <a:xfrm>
              <a:off x="6717073" y="1449962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75%</a:t>
              </a:r>
            </a:p>
          </p:txBody>
        </p:sp>
        <p:sp>
          <p:nvSpPr>
            <p:cNvPr id="128" name="CuadroTexto 127">
              <a:extLst>
                <a:ext uri="{FF2B5EF4-FFF2-40B4-BE49-F238E27FC236}">
                  <a16:creationId xmlns:a16="http://schemas.microsoft.com/office/drawing/2014/main" id="{D6FDA907-A2CC-EA4F-9F5E-5AB0FCBF80D1}"/>
                </a:ext>
              </a:extLst>
            </p:cNvPr>
            <p:cNvSpPr txBox="1"/>
            <p:nvPr/>
          </p:nvSpPr>
          <p:spPr>
            <a:xfrm>
              <a:off x="6455408" y="1671371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64%</a:t>
              </a:r>
            </a:p>
          </p:txBody>
        </p: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B2902CAB-8EFA-9D42-AA73-47251255A8B1}"/>
                </a:ext>
              </a:extLst>
            </p:cNvPr>
            <p:cNvSpPr txBox="1"/>
            <p:nvPr/>
          </p:nvSpPr>
          <p:spPr>
            <a:xfrm>
              <a:off x="6245500" y="1892779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55%</a:t>
              </a:r>
            </a:p>
          </p:txBody>
        </p:sp>
        <p:sp>
          <p:nvSpPr>
            <p:cNvPr id="130" name="CuadroTexto 129">
              <a:extLst>
                <a:ext uri="{FF2B5EF4-FFF2-40B4-BE49-F238E27FC236}">
                  <a16:creationId xmlns:a16="http://schemas.microsoft.com/office/drawing/2014/main" id="{DC322EF6-78A0-9C45-B6F0-D58B8558449F}"/>
                </a:ext>
              </a:extLst>
            </p:cNvPr>
            <p:cNvSpPr txBox="1"/>
            <p:nvPr/>
          </p:nvSpPr>
          <p:spPr>
            <a:xfrm>
              <a:off x="6060005" y="2091847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49%</a:t>
              </a:r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CADF4259-74A2-1342-90A3-649D761CA56D}"/>
                </a:ext>
              </a:extLst>
            </p:cNvPr>
            <p:cNvSpPr txBox="1"/>
            <p:nvPr/>
          </p:nvSpPr>
          <p:spPr>
            <a:xfrm>
              <a:off x="5949252" y="2311384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46%</a:t>
              </a:r>
            </a:p>
          </p:txBody>
        </p:sp>
        <p:sp>
          <p:nvSpPr>
            <p:cNvPr id="132" name="CuadroTexto 131">
              <a:extLst>
                <a:ext uri="{FF2B5EF4-FFF2-40B4-BE49-F238E27FC236}">
                  <a16:creationId xmlns:a16="http://schemas.microsoft.com/office/drawing/2014/main" id="{D0F389F7-1C1B-8245-B8D3-AAD4A54CBDE9}"/>
                </a:ext>
              </a:extLst>
            </p:cNvPr>
            <p:cNvSpPr txBox="1"/>
            <p:nvPr/>
          </p:nvSpPr>
          <p:spPr>
            <a:xfrm>
              <a:off x="5963631" y="2498288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46%</a:t>
              </a:r>
            </a:p>
          </p:txBody>
        </p:sp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26129D1F-273A-4440-80C9-D21ACDBD92F5}"/>
                </a:ext>
              </a:extLst>
            </p:cNvPr>
            <p:cNvSpPr txBox="1"/>
            <p:nvPr/>
          </p:nvSpPr>
          <p:spPr>
            <a:xfrm>
              <a:off x="5690366" y="2740002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42%</a:t>
              </a:r>
            </a:p>
          </p:txBody>
        </p:sp>
        <p:sp>
          <p:nvSpPr>
            <p:cNvPr id="134" name="CuadroTexto 133">
              <a:extLst>
                <a:ext uri="{FF2B5EF4-FFF2-40B4-BE49-F238E27FC236}">
                  <a16:creationId xmlns:a16="http://schemas.microsoft.com/office/drawing/2014/main" id="{E8E5C05E-857B-CE4B-94D2-C380BA0F4AD2}"/>
                </a:ext>
              </a:extLst>
            </p:cNvPr>
            <p:cNvSpPr txBox="1"/>
            <p:nvPr/>
          </p:nvSpPr>
          <p:spPr>
            <a:xfrm>
              <a:off x="5563172" y="2953686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37%</a:t>
              </a:r>
            </a:p>
          </p:txBody>
        </p:sp>
        <p:sp>
          <p:nvSpPr>
            <p:cNvPr id="135" name="CuadroTexto 134">
              <a:extLst>
                <a:ext uri="{FF2B5EF4-FFF2-40B4-BE49-F238E27FC236}">
                  <a16:creationId xmlns:a16="http://schemas.microsoft.com/office/drawing/2014/main" id="{51007A0F-F138-544B-829F-975263AEDF77}"/>
                </a:ext>
              </a:extLst>
            </p:cNvPr>
            <p:cNvSpPr txBox="1"/>
            <p:nvPr/>
          </p:nvSpPr>
          <p:spPr>
            <a:xfrm>
              <a:off x="5387575" y="3195597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28%</a:t>
              </a:r>
            </a:p>
          </p:txBody>
        </p:sp>
        <p:sp>
          <p:nvSpPr>
            <p:cNvPr id="136" name="CuadroTexto 135">
              <a:extLst>
                <a:ext uri="{FF2B5EF4-FFF2-40B4-BE49-F238E27FC236}">
                  <a16:creationId xmlns:a16="http://schemas.microsoft.com/office/drawing/2014/main" id="{53C19CB7-0A8D-9F42-94F9-43AA86E84D24}"/>
                </a:ext>
              </a:extLst>
            </p:cNvPr>
            <p:cNvSpPr txBox="1"/>
            <p:nvPr/>
          </p:nvSpPr>
          <p:spPr>
            <a:xfrm>
              <a:off x="5272075" y="3413962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25%</a:t>
              </a:r>
            </a:p>
          </p:txBody>
        </p:sp>
        <p:sp>
          <p:nvSpPr>
            <p:cNvPr id="137" name="CuadroTexto 136">
              <a:extLst>
                <a:ext uri="{FF2B5EF4-FFF2-40B4-BE49-F238E27FC236}">
                  <a16:creationId xmlns:a16="http://schemas.microsoft.com/office/drawing/2014/main" id="{ABF7C15C-86DF-DF4D-9C5A-B4430E939E07}"/>
                </a:ext>
              </a:extLst>
            </p:cNvPr>
            <p:cNvSpPr txBox="1"/>
            <p:nvPr/>
          </p:nvSpPr>
          <p:spPr>
            <a:xfrm>
              <a:off x="5186767" y="3603502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24%</a:t>
              </a:r>
            </a:p>
          </p:txBody>
        </p:sp>
        <p:sp>
          <p:nvSpPr>
            <p:cNvPr id="138" name="CuadroTexto 137">
              <a:extLst>
                <a:ext uri="{FF2B5EF4-FFF2-40B4-BE49-F238E27FC236}">
                  <a16:creationId xmlns:a16="http://schemas.microsoft.com/office/drawing/2014/main" id="{24435C4E-5D1E-CB4E-BC56-077D920FB86B}"/>
                </a:ext>
              </a:extLst>
            </p:cNvPr>
            <p:cNvSpPr txBox="1"/>
            <p:nvPr/>
          </p:nvSpPr>
          <p:spPr>
            <a:xfrm>
              <a:off x="5156548" y="3804505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18%</a:t>
              </a:r>
            </a:p>
          </p:txBody>
        </p:sp>
        <p:sp>
          <p:nvSpPr>
            <p:cNvPr id="139" name="CuadroTexto 138">
              <a:extLst>
                <a:ext uri="{FF2B5EF4-FFF2-40B4-BE49-F238E27FC236}">
                  <a16:creationId xmlns:a16="http://schemas.microsoft.com/office/drawing/2014/main" id="{6355D896-CA3E-0049-8453-55A739F64245}"/>
                </a:ext>
              </a:extLst>
            </p:cNvPr>
            <p:cNvSpPr txBox="1"/>
            <p:nvPr/>
          </p:nvSpPr>
          <p:spPr>
            <a:xfrm>
              <a:off x="5126329" y="4000792"/>
              <a:ext cx="5865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600" dirty="0">
                  <a:solidFill>
                    <a:srgbClr val="764283"/>
                  </a:solidFill>
                </a:rPr>
                <a:t>17%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2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184542" y="14959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Agilidad Empresarial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3C68C1F-130B-D14E-84AA-2E762983215F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6120" y="950953"/>
            <a:ext cx="6358585" cy="349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6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8123A80D-111B-2243-A805-49339B5C99F2}"/>
              </a:ext>
            </a:extLst>
          </p:cNvPr>
          <p:cNvGrpSpPr/>
          <p:nvPr/>
        </p:nvGrpSpPr>
        <p:grpSpPr>
          <a:xfrm>
            <a:off x="1065320" y="1468451"/>
            <a:ext cx="4230028" cy="2686312"/>
            <a:chOff x="1066800" y="1868063"/>
            <a:chExt cx="5788663" cy="3676135"/>
          </a:xfrm>
        </p:grpSpPr>
        <p:sp>
          <p:nvSpPr>
            <p:cNvPr id="29" name="Cuadro de texto 7">
              <a:extLst>
                <a:ext uri="{FF2B5EF4-FFF2-40B4-BE49-F238E27FC236}">
                  <a16:creationId xmlns:a16="http://schemas.microsoft.com/office/drawing/2014/main" id="{B0365895-8653-684A-89E6-1A1B4C5F8D88}"/>
                </a:ext>
              </a:extLst>
            </p:cNvPr>
            <p:cNvSpPr txBox="1"/>
            <p:nvPr/>
          </p:nvSpPr>
          <p:spPr>
            <a:xfrm>
              <a:off x="1765300" y="3205038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Insuficiente formación y entrenamiento</a:t>
              </a:r>
            </a:p>
          </p:txBody>
        </p:sp>
        <p:sp>
          <p:nvSpPr>
            <p:cNvPr id="33" name="Cuadro de texto 7">
              <a:extLst>
                <a:ext uri="{FF2B5EF4-FFF2-40B4-BE49-F238E27FC236}">
                  <a16:creationId xmlns:a16="http://schemas.microsoft.com/office/drawing/2014/main" id="{6DA84030-B919-684D-9049-9264990F2318}"/>
                </a:ext>
              </a:extLst>
            </p:cNvPr>
            <p:cNvSpPr txBox="1"/>
            <p:nvPr/>
          </p:nvSpPr>
          <p:spPr>
            <a:xfrm>
              <a:off x="1765300" y="3576315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Procesos y prácticas inconsistentes en los equipos</a:t>
              </a:r>
            </a:p>
          </p:txBody>
        </p:sp>
        <p:sp>
          <p:nvSpPr>
            <p:cNvPr id="35" name="Cuadro de texto 7">
              <a:extLst>
                <a:ext uri="{FF2B5EF4-FFF2-40B4-BE49-F238E27FC236}">
                  <a16:creationId xmlns:a16="http://schemas.microsoft.com/office/drawing/2014/main" id="{6207777F-F4C3-0245-AB7C-468F3CA7B7ED}"/>
                </a:ext>
              </a:extLst>
            </p:cNvPr>
            <p:cNvSpPr txBox="1"/>
            <p:nvPr/>
          </p:nvSpPr>
          <p:spPr>
            <a:xfrm>
              <a:off x="1765300" y="186806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Cultura Ágil en desacuerdo con los valores ágiles</a:t>
              </a:r>
            </a:p>
          </p:txBody>
        </p:sp>
        <p:sp>
          <p:nvSpPr>
            <p:cNvPr id="37" name="Cuadro de texto 7">
              <a:extLst>
                <a:ext uri="{FF2B5EF4-FFF2-40B4-BE49-F238E27FC236}">
                  <a16:creationId xmlns:a16="http://schemas.microsoft.com/office/drawing/2014/main" id="{9A8803FE-98D3-D44B-9077-5308D0C3924B}"/>
                </a:ext>
              </a:extLst>
            </p:cNvPr>
            <p:cNvSpPr txBox="1"/>
            <p:nvPr/>
          </p:nvSpPr>
          <p:spPr>
            <a:xfrm>
              <a:off x="1765300" y="2183949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Resistencia al cambio en toda la organización</a:t>
              </a:r>
            </a:p>
          </p:txBody>
        </p:sp>
        <p:sp>
          <p:nvSpPr>
            <p:cNvPr id="45" name="Cuadro de texto 7">
              <a:extLst>
                <a:ext uri="{FF2B5EF4-FFF2-40B4-BE49-F238E27FC236}">
                  <a16:creationId xmlns:a16="http://schemas.microsoft.com/office/drawing/2014/main" id="{5DAD295B-BF24-594B-9423-7E87F0F6305C}"/>
                </a:ext>
              </a:extLst>
            </p:cNvPr>
            <p:cNvSpPr txBox="1"/>
            <p:nvPr/>
          </p:nvSpPr>
          <p:spPr>
            <a:xfrm>
              <a:off x="1765300" y="2531796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Dirección y patrocinio inadecuado</a:t>
              </a:r>
            </a:p>
          </p:txBody>
        </p:sp>
        <p:sp>
          <p:nvSpPr>
            <p:cNvPr id="46" name="Cuadro de texto 7">
              <a:extLst>
                <a:ext uri="{FF2B5EF4-FFF2-40B4-BE49-F238E27FC236}">
                  <a16:creationId xmlns:a16="http://schemas.microsoft.com/office/drawing/2014/main" id="{333E8567-23F6-C04D-9A64-06D4C8B29169}"/>
                </a:ext>
              </a:extLst>
            </p:cNvPr>
            <p:cNvSpPr txBox="1"/>
            <p:nvPr/>
          </p:nvSpPr>
          <p:spPr>
            <a:xfrm>
              <a:off x="1765300" y="2893096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Falta de habilidades o experiencia con métodos ágiles</a:t>
              </a:r>
            </a:p>
          </p:txBody>
        </p:sp>
        <p:sp>
          <p:nvSpPr>
            <p:cNvPr id="47" name="Cuadro de texto 7">
              <a:extLst>
                <a:ext uri="{FF2B5EF4-FFF2-40B4-BE49-F238E27FC236}">
                  <a16:creationId xmlns:a16="http://schemas.microsoft.com/office/drawing/2014/main" id="{2AC7D270-CCD5-164A-8E50-2BC099CE4F95}"/>
                </a:ext>
              </a:extLst>
            </p:cNvPr>
            <p:cNvSpPr txBox="1"/>
            <p:nvPr/>
          </p:nvSpPr>
          <p:spPr>
            <a:xfrm>
              <a:off x="1765300" y="390800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Falta de disponibilidad del </a:t>
              </a:r>
              <a:r>
                <a:rPr lang="es-CO" altLang="es-ES" sz="900" i="1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 Owner</a:t>
              </a:r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Cliente o Negocio</a:t>
              </a:r>
            </a:p>
          </p:txBody>
        </p:sp>
        <p:sp>
          <p:nvSpPr>
            <p:cNvPr id="48" name="Cuadro de texto 7">
              <a:extLst>
                <a:ext uri="{FF2B5EF4-FFF2-40B4-BE49-F238E27FC236}">
                  <a16:creationId xmlns:a16="http://schemas.microsoft.com/office/drawing/2014/main" id="{C754AB20-C133-6148-84E6-E142D86A207A}"/>
                </a:ext>
              </a:extLst>
            </p:cNvPr>
            <p:cNvSpPr txBox="1"/>
            <p:nvPr/>
          </p:nvSpPr>
          <p:spPr>
            <a:xfrm>
              <a:off x="1765300" y="4224883"/>
              <a:ext cx="50774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Penetración de los métodos tradicionales de desarrollo</a:t>
              </a:r>
            </a:p>
          </p:txBody>
        </p:sp>
        <p:sp>
          <p:nvSpPr>
            <p:cNvPr id="49" name="Cuadro de texto 7">
              <a:extLst>
                <a:ext uri="{FF2B5EF4-FFF2-40B4-BE49-F238E27FC236}">
                  <a16:creationId xmlns:a16="http://schemas.microsoft.com/office/drawing/2014/main" id="{4FF20CA0-8602-B34C-BBBE-6AF95A0FBA31}"/>
                </a:ext>
              </a:extLst>
            </p:cNvPr>
            <p:cNvSpPr txBox="1"/>
            <p:nvPr/>
          </p:nvSpPr>
          <p:spPr>
            <a:xfrm>
              <a:off x="1066800" y="4604023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Datos, medidas y herramientas del proyecto dispersas o fragmentadas</a:t>
              </a:r>
            </a:p>
          </p:txBody>
        </p:sp>
        <p:sp>
          <p:nvSpPr>
            <p:cNvPr id="50" name="Cuadro de texto 7">
              <a:extLst>
                <a:ext uri="{FF2B5EF4-FFF2-40B4-BE49-F238E27FC236}">
                  <a16:creationId xmlns:a16="http://schemas.microsoft.com/office/drawing/2014/main" id="{FE58996C-1561-4446-8C8A-1C3F7B6146F5}"/>
                </a:ext>
              </a:extLst>
            </p:cNvPr>
            <p:cNvSpPr txBox="1"/>
            <p:nvPr/>
          </p:nvSpPr>
          <p:spPr>
            <a:xfrm>
              <a:off x="1066800" y="4937762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Mínima colaboración y conocimiento compartido</a:t>
              </a:r>
            </a:p>
          </p:txBody>
        </p:sp>
        <p:sp>
          <p:nvSpPr>
            <p:cNvPr id="51" name="Cuadro de texto 7">
              <a:extLst>
                <a:ext uri="{FF2B5EF4-FFF2-40B4-BE49-F238E27FC236}">
                  <a16:creationId xmlns:a16="http://schemas.microsoft.com/office/drawing/2014/main" id="{85B15AFA-1972-6C4A-ADB5-CBDFD52549A5}"/>
                </a:ext>
              </a:extLst>
            </p:cNvPr>
            <p:cNvSpPr txBox="1"/>
            <p:nvPr/>
          </p:nvSpPr>
          <p:spPr>
            <a:xfrm>
              <a:off x="1079499" y="5228312"/>
              <a:ext cx="5775964" cy="31588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s-CO" altLang="es-ES" sz="900" dirty="0">
                  <a:solidFill>
                    <a:srgbClr val="0951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Cumplimiento de normativa o problema de gobierno</a:t>
              </a:r>
            </a:p>
          </p:txBody>
        </p: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184542" y="14959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CO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Principales Barreras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BFAE7BC-5C6E-EF44-AA33-0F433748F4B9}"/>
              </a:ext>
            </a:extLst>
          </p:cNvPr>
          <p:cNvSpPr txBox="1"/>
          <p:nvPr/>
        </p:nvSpPr>
        <p:spPr>
          <a:xfrm>
            <a:off x="6107706" y="1445467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53%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BB000BE-7BB7-0A4C-AC3A-552C2167D0E4}"/>
              </a:ext>
            </a:extLst>
          </p:cNvPr>
          <p:cNvSpPr txBox="1"/>
          <p:nvPr/>
        </p:nvSpPr>
        <p:spPr>
          <a:xfrm>
            <a:off x="6020068" y="1707637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46%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081657E-D927-FB4C-BE7D-BD7AC86F6ACE}"/>
              </a:ext>
            </a:extLst>
          </p:cNvPr>
          <p:cNvSpPr txBox="1"/>
          <p:nvPr/>
        </p:nvSpPr>
        <p:spPr>
          <a:xfrm>
            <a:off x="6016365" y="1948245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42%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211C146-7CE7-F44E-9107-DCA917417E8F}"/>
              </a:ext>
            </a:extLst>
          </p:cNvPr>
          <p:cNvSpPr txBox="1"/>
          <p:nvPr/>
        </p:nvSpPr>
        <p:spPr>
          <a:xfrm>
            <a:off x="5939243" y="2193163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41%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637D4F2-4531-804D-8A7C-D63A9897CA15}"/>
              </a:ext>
            </a:extLst>
          </p:cNvPr>
          <p:cNvSpPr txBox="1"/>
          <p:nvPr/>
        </p:nvSpPr>
        <p:spPr>
          <a:xfrm>
            <a:off x="5869320" y="2420829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35%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D2A3BC8-2FCF-1B43-AF64-09FF879BE485}"/>
              </a:ext>
            </a:extLst>
          </p:cNvPr>
          <p:cNvSpPr txBox="1"/>
          <p:nvPr/>
        </p:nvSpPr>
        <p:spPr>
          <a:xfrm>
            <a:off x="5728594" y="2913362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31%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449EAA8-B24F-D344-B7D5-06787C8F8428}"/>
              </a:ext>
            </a:extLst>
          </p:cNvPr>
          <p:cNvSpPr txBox="1"/>
          <p:nvPr/>
        </p:nvSpPr>
        <p:spPr>
          <a:xfrm>
            <a:off x="5814840" y="2687000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34%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2F18E8D-B3C8-5443-9AD9-81BAB4EEF5E1}"/>
              </a:ext>
            </a:extLst>
          </p:cNvPr>
          <p:cNvSpPr txBox="1"/>
          <p:nvPr/>
        </p:nvSpPr>
        <p:spPr>
          <a:xfrm>
            <a:off x="5642349" y="3149260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30%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77AF9F0-8F89-B840-85CA-EA0CCAED190A}"/>
              </a:ext>
            </a:extLst>
          </p:cNvPr>
          <p:cNvSpPr txBox="1"/>
          <p:nvPr/>
        </p:nvSpPr>
        <p:spPr>
          <a:xfrm>
            <a:off x="5580037" y="3418063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24%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DFF8EC2-2477-0D4B-ABAB-20752A562588}"/>
              </a:ext>
            </a:extLst>
          </p:cNvPr>
          <p:cNvSpPr txBox="1"/>
          <p:nvPr/>
        </p:nvSpPr>
        <p:spPr>
          <a:xfrm>
            <a:off x="5486756" y="3873854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14%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58D3519-964B-894F-8719-E5CB6BA2FCF2}"/>
              </a:ext>
            </a:extLst>
          </p:cNvPr>
          <p:cNvSpPr txBox="1"/>
          <p:nvPr/>
        </p:nvSpPr>
        <p:spPr>
          <a:xfrm>
            <a:off x="5590253" y="3618981"/>
            <a:ext cx="5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solidFill>
                  <a:srgbClr val="764283"/>
                </a:solidFill>
              </a:rPr>
              <a:t>21%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A5618C2-D03B-484A-B727-4312067C3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339" y="1570008"/>
            <a:ext cx="875391" cy="251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3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446CCDED-1761-EA41-AC3B-1EEFF213A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4860" y="153039"/>
            <a:ext cx="704828" cy="704828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CEED1451-108C-7943-9C3B-5B4E6869ACE4}"/>
              </a:ext>
            </a:extLst>
          </p:cNvPr>
          <p:cNvSpPr txBox="1">
            <a:spLocks/>
          </p:cNvSpPr>
          <p:nvPr/>
        </p:nvSpPr>
        <p:spPr>
          <a:xfrm>
            <a:off x="4184542" y="14959"/>
            <a:ext cx="387697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Principales Barreras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2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146730" y="2019356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Agile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Experian</a:t>
            </a:r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4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72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3964222" y="0"/>
            <a:ext cx="535239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Valores Agiles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019" y="1304771"/>
            <a:ext cx="1123950" cy="90487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91406" y="2176188"/>
            <a:ext cx="238571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Individuos e interacciones</a:t>
            </a:r>
          </a:p>
          <a:p>
            <a:pPr algn="ctr"/>
            <a:r>
              <a:rPr lang="es-CO" dirty="0" smtClean="0"/>
              <a:t>Sobre procesos y herramientas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125" y="1271313"/>
            <a:ext cx="1095375" cy="90487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996149" y="2212838"/>
            <a:ext cx="244932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Productos Funcionando </a:t>
            </a:r>
          </a:p>
          <a:p>
            <a:pPr algn="ctr"/>
            <a:r>
              <a:rPr lang="es-CO" dirty="0" smtClean="0"/>
              <a:t>Sobre documentación extensiva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194" y="2832920"/>
            <a:ext cx="1371600" cy="112395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1889261" y="4017773"/>
            <a:ext cx="23114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Colaboración con el cliente</a:t>
            </a:r>
          </a:p>
          <a:p>
            <a:pPr algn="ctr"/>
            <a:r>
              <a:rPr lang="es-CO" dirty="0" smtClean="0"/>
              <a:t>Sobre negociación contractual</a:t>
            </a:r>
            <a:endParaRPr lang="es-CO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3136" y="2915879"/>
            <a:ext cx="895350" cy="1076325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300880" y="3933498"/>
            <a:ext cx="19777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 smtClean="0"/>
              <a:t>Respuesta ante el cambio</a:t>
            </a:r>
          </a:p>
          <a:p>
            <a:pPr algn="ctr"/>
            <a:r>
              <a:rPr lang="es-CO" dirty="0" smtClean="0"/>
              <a:t>Sobre seguir un plan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036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034F6C28-E818-5746-83E3-CF7CD179D2EC}"/>
              </a:ext>
            </a:extLst>
          </p:cNvPr>
          <p:cNvSpPr/>
          <p:nvPr/>
        </p:nvSpPr>
        <p:spPr>
          <a:xfrm>
            <a:off x="2459767" y="2444179"/>
            <a:ext cx="4224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Eric </a:t>
            </a:r>
            <a:r>
              <a:rPr lang="es-ES" sz="3600" b="1" dirty="0" err="1">
                <a:solidFill>
                  <a:srgbClr val="7F2D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Hamburger</a:t>
            </a:r>
            <a:endParaRPr lang="es-CO" sz="3600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2027473" y="1902686"/>
            <a:ext cx="5404822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ES" sz="3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Charla de apertura por </a:t>
            </a:r>
            <a:endParaRPr lang="en-US" sz="36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8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9114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Principios </a:t>
            </a: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ágiles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96CFDCA-183A-5048-8A38-B69AE435F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814" y="1342395"/>
            <a:ext cx="860094" cy="79837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593CCD9-F016-264B-B691-5CF3FE235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86451" y="1399859"/>
            <a:ext cx="911257" cy="68344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9A319C4-9BBB-AC44-80F0-2040D1D6B9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5583" y="1305683"/>
            <a:ext cx="939940" cy="87179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4A1922E4-B7FA-374C-9C96-087CF22ACA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22507" y="1408205"/>
            <a:ext cx="666750" cy="66675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3CF43BB1-24F3-F048-8EB7-3DE013C9D5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7839" y="1343374"/>
            <a:ext cx="749149" cy="74914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4DD2666-DFD2-1140-BBE1-9AF0EF2C40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50162" y="1462560"/>
            <a:ext cx="625746" cy="62574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BDC1A69-A169-7044-BD85-02E706ADAA9B}"/>
              </a:ext>
            </a:extLst>
          </p:cNvPr>
          <p:cNvSpPr txBox="1">
            <a:spLocks/>
          </p:cNvSpPr>
          <p:nvPr/>
        </p:nvSpPr>
        <p:spPr>
          <a:xfrm>
            <a:off x="902792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Satisfacción</a:t>
            </a:r>
            <a:endParaRPr lang="es-E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100" i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 cliente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F327BAA-05C0-8243-BF96-5E8212CAE25B}"/>
              </a:ext>
            </a:extLst>
          </p:cNvPr>
          <p:cNvSpPr txBox="1">
            <a:spLocks/>
          </p:cNvSpPr>
          <p:nvPr/>
        </p:nvSpPr>
        <p:spPr>
          <a:xfrm>
            <a:off x="2245010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</a:t>
            </a:r>
            <a:r>
              <a:rPr lang="es-ES" sz="1100" i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0F321E-2BA4-1647-ACAB-F04A820042CB}"/>
              </a:ext>
            </a:extLst>
          </p:cNvPr>
          <p:cNvSpPr txBox="1">
            <a:spLocks/>
          </p:cNvSpPr>
          <p:nvPr/>
        </p:nvSpPr>
        <p:spPr>
          <a:xfrm>
            <a:off x="355848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Deliver</a:t>
            </a:r>
            <a:r>
              <a:rPr lang="es-ES" sz="1100" i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Frequently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8FB916-B00A-C744-A208-BE618FD2A253}"/>
              </a:ext>
            </a:extLst>
          </p:cNvPr>
          <p:cNvSpPr txBox="1">
            <a:spLocks/>
          </p:cNvSpPr>
          <p:nvPr/>
        </p:nvSpPr>
        <p:spPr>
          <a:xfrm>
            <a:off x="4858813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Together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1A0CB74-6B36-4147-9DEF-07A7F62E375E}"/>
              </a:ext>
            </a:extLst>
          </p:cNvPr>
          <p:cNvSpPr txBox="1">
            <a:spLocks/>
          </p:cNvSpPr>
          <p:nvPr/>
        </p:nvSpPr>
        <p:spPr>
          <a:xfrm>
            <a:off x="6085344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Motivated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CCE19D9-55B1-F04B-8857-7ECB3A61C909}"/>
              </a:ext>
            </a:extLst>
          </p:cNvPr>
          <p:cNvSpPr txBox="1">
            <a:spLocks/>
          </p:cNvSpPr>
          <p:nvPr/>
        </p:nvSpPr>
        <p:spPr>
          <a:xfrm>
            <a:off x="7365966" y="2177477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73AE3A68-17B5-2F44-A947-E00F3A1B3F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58533" y="3011790"/>
            <a:ext cx="767092" cy="767090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7BC7F185-5A09-E043-B350-70D0A5845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6865" y="3002339"/>
            <a:ext cx="785993" cy="785993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85C861EB-9EBD-FE42-8663-768DC2B0D98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28833" y="2968615"/>
            <a:ext cx="853440" cy="853440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46AC066F-49B8-904F-AAE3-4853F2437E8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=""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961128" y="3000582"/>
            <a:ext cx="789509" cy="789507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5414BF79-7759-824B-82E1-E88348763C3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215837" y="3028759"/>
            <a:ext cx="733153" cy="733153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20DCD9CD-2EEA-8346-82EA-2593FE500F5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484760" y="3013769"/>
            <a:ext cx="756551" cy="75655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CBD0F097-EF64-204D-9CC8-9AEBD8537A58}"/>
              </a:ext>
            </a:extLst>
          </p:cNvPr>
          <p:cNvSpPr txBox="1">
            <a:spLocks/>
          </p:cNvSpPr>
          <p:nvPr/>
        </p:nvSpPr>
        <p:spPr>
          <a:xfrm>
            <a:off x="902792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Software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B0FACD0-BC37-C84D-B680-B0A0A51098C6}"/>
              </a:ext>
            </a:extLst>
          </p:cNvPr>
          <p:cNvSpPr txBox="1">
            <a:spLocks/>
          </p:cNvSpPr>
          <p:nvPr/>
        </p:nvSpPr>
        <p:spPr>
          <a:xfrm>
            <a:off x="2245010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Pace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F8B600E-C3AE-5D46-9B94-33C9261FC89E}"/>
              </a:ext>
            </a:extLst>
          </p:cNvPr>
          <p:cNvSpPr txBox="1">
            <a:spLocks/>
          </p:cNvSpPr>
          <p:nvPr/>
        </p:nvSpPr>
        <p:spPr>
          <a:xfrm>
            <a:off x="3558484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F6CC7B3-F5BD-BE48-AAD6-3EB0AA3BDB97}"/>
              </a:ext>
            </a:extLst>
          </p:cNvPr>
          <p:cNvSpPr txBox="1">
            <a:spLocks/>
          </p:cNvSpPr>
          <p:nvPr/>
        </p:nvSpPr>
        <p:spPr>
          <a:xfrm>
            <a:off x="4858813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Simplicity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A79A2BA-2922-B641-9001-A9DB2B0F3EE1}"/>
              </a:ext>
            </a:extLst>
          </p:cNvPr>
          <p:cNvSpPr txBox="1">
            <a:spLocks/>
          </p:cNvSpPr>
          <p:nvPr/>
        </p:nvSpPr>
        <p:spPr>
          <a:xfrm>
            <a:off x="6085344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Organization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1190F7-EFF2-644A-9523-F27810E2F18E}"/>
              </a:ext>
            </a:extLst>
          </p:cNvPr>
          <p:cNvSpPr txBox="1">
            <a:spLocks/>
          </p:cNvSpPr>
          <p:nvPr/>
        </p:nvSpPr>
        <p:spPr>
          <a:xfrm>
            <a:off x="7365966" y="3875649"/>
            <a:ext cx="994138" cy="445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Reflect</a:t>
            </a:r>
            <a:r>
              <a:rPr lang="es-ES" sz="1100" i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1100" i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Adjust</a:t>
            </a:r>
            <a:endParaRPr lang="en-US" sz="1100" i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4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5C213EA-50E9-8F47-ADB2-0AF77D97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449867" y="3944609"/>
            <a:ext cx="504741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s-ES" sz="3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de alto desempeño</a:t>
            </a:r>
            <a:endParaRPr lang="en-US" sz="3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4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de alto desempeño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628D20-A785-9F4E-A695-36368BCF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29" y="620487"/>
            <a:ext cx="5109630" cy="456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Equipos de alto desempeño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E18E08F-C6FE-4AF6-B741-129929BD284A}"/>
              </a:ext>
            </a:extLst>
          </p:cNvPr>
          <p:cNvSpPr/>
          <p:nvPr/>
        </p:nvSpPr>
        <p:spPr>
          <a:xfrm>
            <a:off x="1346812" y="1118768"/>
            <a:ext cx="6425586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4" name="Picture 2" descr="Resultado de imagen para pato tierno">
            <a:extLst>
              <a:ext uri="{FF2B5EF4-FFF2-40B4-BE49-F238E27FC236}">
                <a16:creationId xmlns:a16="http://schemas.microsoft.com/office/drawing/2014/main" id="{AA01849F-577E-4833-BE97-19B437DD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372" y="1185583"/>
            <a:ext cx="6220326" cy="31049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19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1494C-6657-E947-B001-FD82C6A1B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762451" y="2115165"/>
            <a:ext cx="3619098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2800" b="1" dirty="0">
                <a:solidFill>
                  <a:schemeClr val="bg1"/>
                </a:solidFill>
              </a:rPr>
              <a:t>Ideas - Productos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1107535" y="1118769"/>
            <a:ext cx="6775224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</a:t>
            </a:r>
            <a:r>
              <a:rPr lang="es-ES" sz="2800" b="1" dirty="0" err="1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es-ES" sz="2800" b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B7B7249-50B1-144E-908A-127FEA053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1" b="7451"/>
          <a:stretch/>
        </p:blipFill>
        <p:spPr>
          <a:xfrm>
            <a:off x="1144153" y="1154426"/>
            <a:ext cx="6701988" cy="3167296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A5B9275D-CA65-C048-8F37-920A487A1827}"/>
              </a:ext>
            </a:extLst>
          </p:cNvPr>
          <p:cNvSpPr/>
          <p:nvPr/>
        </p:nvSpPr>
        <p:spPr>
          <a:xfrm>
            <a:off x="1829121" y="2670697"/>
            <a:ext cx="2666026" cy="611852"/>
          </a:xfrm>
          <a:prstGeom prst="roundRect">
            <a:avLst/>
          </a:prstGeom>
          <a:solidFill>
            <a:srgbClr val="E83B91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EXPERIENCIA DE USUARIO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424ED3E9-F9B8-D34E-AE93-6B9227B59AD2}"/>
              </a:ext>
            </a:extLst>
          </p:cNvPr>
          <p:cNvSpPr/>
          <p:nvPr/>
        </p:nvSpPr>
        <p:spPr>
          <a:xfrm>
            <a:off x="6041807" y="3550628"/>
            <a:ext cx="1444199" cy="549734"/>
          </a:xfrm>
          <a:prstGeom prst="roundRect">
            <a:avLst/>
          </a:prstGeom>
          <a:solidFill>
            <a:srgbClr val="095195"/>
          </a:solidFill>
          <a:effectLst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b="1" dirty="0">
                <a:solidFill>
                  <a:schemeClr val="bg1"/>
                </a:solidFill>
                <a:latin typeface="Arial Narrow" panose="020B0606020202030204" pitchFamily="34" charset="0"/>
              </a:rPr>
              <a:t>DISEÑO</a:t>
            </a:r>
          </a:p>
        </p:txBody>
      </p:sp>
    </p:spTree>
    <p:extLst>
      <p:ext uri="{BB962C8B-B14F-4D97-AF65-F5344CB8AC3E}">
        <p14:creationId xmlns:p14="http://schemas.microsoft.com/office/powerpoint/2010/main" val="330027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2401715" y="1118769"/>
            <a:ext cx="4186864" cy="3238610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Ejemplo UX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Coca-Cola Maquina de la amistad 2x1 (360p_25fps_H264-128kbit_AAC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6370" y="913169"/>
            <a:ext cx="5128921" cy="384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3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es-ES" sz="2800" b="1" dirty="0" err="1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Startup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1D73961-B6DC-A443-96C2-3A47C964B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7AFE787-2770-49F5-AB51-B0FBDFE7B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20" y="812190"/>
            <a:ext cx="3690890" cy="371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4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ED1EFFB-152A-814F-8656-93910F9C8CB3}"/>
              </a:ext>
            </a:extLst>
          </p:cNvPr>
          <p:cNvSpPr/>
          <p:nvPr/>
        </p:nvSpPr>
        <p:spPr>
          <a:xfrm>
            <a:off x="1969150" y="913169"/>
            <a:ext cx="5051994" cy="3801356"/>
          </a:xfrm>
          <a:prstGeom prst="rect">
            <a:avLst/>
          </a:prstGeom>
          <a:solidFill>
            <a:srgbClr val="7F2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8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Agile y Tradicional</a:t>
            </a:r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Imagen relacionada">
            <a:extLst>
              <a:ext uri="{FF2B5EF4-FFF2-40B4-BE49-F238E27FC236}">
                <a16:creationId xmlns:a16="http://schemas.microsoft.com/office/drawing/2014/main" id="{8558A171-D7E5-3A45-9887-EE626DDA0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212" y="999646"/>
            <a:ext cx="4837870" cy="362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5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ity le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8620">
            <a:off x="1103303" y="2677300"/>
            <a:ext cx="3227559" cy="2072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endParaRPr lang="en-US" sz="28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redondeado 6"/>
          <p:cNvSpPr/>
          <p:nvPr/>
        </p:nvSpPr>
        <p:spPr>
          <a:xfrm>
            <a:off x="3120180" y="1515485"/>
            <a:ext cx="1982264" cy="11854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 smtClean="0"/>
              <a:t>Tradicional</a:t>
            </a:r>
          </a:p>
          <a:p>
            <a:r>
              <a:rPr lang="es-CO" dirty="0" smtClean="0"/>
              <a:t>15 min - Diseño</a:t>
            </a:r>
          </a:p>
          <a:p>
            <a:r>
              <a:rPr lang="es-CO" dirty="0" smtClean="0"/>
              <a:t>25 min – Construcción</a:t>
            </a:r>
          </a:p>
          <a:p>
            <a:r>
              <a:rPr lang="es-CO" dirty="0" smtClean="0"/>
              <a:t>5 min - Validación</a:t>
            </a:r>
            <a:endParaRPr lang="es-CO" dirty="0"/>
          </a:p>
        </p:txBody>
      </p:sp>
      <p:pic>
        <p:nvPicPr>
          <p:cNvPr id="8" name="Picture 4" descr="Resultado de imagen para lego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88" y="291188"/>
            <a:ext cx="2423112" cy="120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Resultado de imagen para objetiv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58" y="58927"/>
            <a:ext cx="1118005" cy="89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/>
          <p:cNvSpPr txBox="1"/>
          <p:nvPr/>
        </p:nvSpPr>
        <p:spPr>
          <a:xfrm>
            <a:off x="1475371" y="160121"/>
            <a:ext cx="1644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 smtClean="0"/>
              <a:t>Objetivo</a:t>
            </a:r>
            <a:endParaRPr lang="es-CO" sz="3200" b="1" dirty="0"/>
          </a:p>
        </p:txBody>
      </p:sp>
      <p:sp>
        <p:nvSpPr>
          <p:cNvPr id="4" name="Rectángulo 3"/>
          <p:cNvSpPr/>
          <p:nvPr/>
        </p:nvSpPr>
        <p:spPr>
          <a:xfrm>
            <a:off x="20350" y="846091"/>
            <a:ext cx="6686722" cy="4839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sz="1400" b="1" dirty="0" smtClean="0"/>
              <a:t>Construir una Ciudad con la que se Identifiquen las personas y la quieran cuidar</a:t>
            </a:r>
            <a:endParaRPr lang="es-CO" sz="1400" b="1" dirty="0"/>
          </a:p>
        </p:txBody>
      </p:sp>
      <p:grpSp>
        <p:nvGrpSpPr>
          <p:cNvPr id="11" name="Grupo 10"/>
          <p:cNvGrpSpPr/>
          <p:nvPr/>
        </p:nvGrpSpPr>
        <p:grpSpPr>
          <a:xfrm>
            <a:off x="402886" y="1244805"/>
            <a:ext cx="1911100" cy="1372517"/>
            <a:chOff x="671635" y="2186403"/>
            <a:chExt cx="3353814" cy="2135415"/>
          </a:xfrm>
        </p:grpSpPr>
        <p:pic>
          <p:nvPicPr>
            <p:cNvPr id="12" name="Picture 2" descr="Resultado de imagen para reloj garabato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6697" y="2186403"/>
              <a:ext cx="1906441" cy="1740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uadroTexto 12"/>
            <p:cNvSpPr txBox="1"/>
            <p:nvPr/>
          </p:nvSpPr>
          <p:spPr>
            <a:xfrm>
              <a:off x="671635" y="3795083"/>
              <a:ext cx="3353814" cy="5267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sz="1600" b="1" dirty="0" smtClean="0">
                  <a:latin typeface="Comic Sans MS" panose="030F0702030302020204" pitchFamily="66" charset="0"/>
                </a:rPr>
                <a:t>TIEMPO 45 MIN</a:t>
              </a:r>
              <a:endParaRPr lang="es-CO" sz="1600" b="1" dirty="0">
                <a:latin typeface="Comic Sans MS" panose="030F0702030302020204" pitchFamily="66" charset="0"/>
              </a:endParaRPr>
            </a:p>
          </p:txBody>
        </p:sp>
      </p:grpSp>
      <p:sp>
        <p:nvSpPr>
          <p:cNvPr id="14" name="Rectángulo redondeado 13"/>
          <p:cNvSpPr/>
          <p:nvPr/>
        </p:nvSpPr>
        <p:spPr>
          <a:xfrm>
            <a:off x="5725103" y="1515485"/>
            <a:ext cx="3120701" cy="336551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s-CO" sz="2000" b="1" dirty="0" smtClean="0"/>
              <a:t>Ágil</a:t>
            </a:r>
          </a:p>
          <a:p>
            <a:r>
              <a:rPr lang="es-CO" sz="2000" dirty="0" smtClean="0"/>
              <a:t>5 min - Diseño Inicial</a:t>
            </a:r>
          </a:p>
          <a:p>
            <a:r>
              <a:rPr lang="es-CO" sz="2000" dirty="0" smtClean="0"/>
              <a:t>8 min-Construcción (IT1)</a:t>
            </a:r>
          </a:p>
          <a:p>
            <a:r>
              <a:rPr lang="es-CO" sz="2000" dirty="0" smtClean="0"/>
              <a:t>2 min-Validación</a:t>
            </a:r>
          </a:p>
          <a:p>
            <a:r>
              <a:rPr lang="es-CO" sz="2000" dirty="0" smtClean="0"/>
              <a:t>5 min-Retrospectiva</a:t>
            </a:r>
          </a:p>
          <a:p>
            <a:r>
              <a:rPr lang="es-CO" sz="2000" dirty="0" smtClean="0"/>
              <a:t>8 min-Construcción </a:t>
            </a:r>
            <a:r>
              <a:rPr lang="es-CO" sz="2000" dirty="0"/>
              <a:t>(</a:t>
            </a:r>
            <a:r>
              <a:rPr lang="es-CO" sz="2000" dirty="0" smtClean="0"/>
              <a:t>IT2)</a:t>
            </a:r>
          </a:p>
          <a:p>
            <a:r>
              <a:rPr lang="es-CO" sz="2000" dirty="0"/>
              <a:t>2 </a:t>
            </a:r>
            <a:r>
              <a:rPr lang="es-CO" sz="2000" dirty="0" smtClean="0"/>
              <a:t>min-Validación</a:t>
            </a:r>
            <a:endParaRPr lang="es-CO" sz="2000" dirty="0"/>
          </a:p>
          <a:p>
            <a:r>
              <a:rPr lang="es-CO" sz="2000" dirty="0" smtClean="0"/>
              <a:t>5 min-Retrospectiva</a:t>
            </a:r>
            <a:endParaRPr lang="es-CO" sz="2000" dirty="0"/>
          </a:p>
          <a:p>
            <a:r>
              <a:rPr lang="es-CO" sz="2000" dirty="0" smtClean="0"/>
              <a:t>8 min-Construcción </a:t>
            </a:r>
            <a:r>
              <a:rPr lang="es-CO" sz="2000" dirty="0"/>
              <a:t>(</a:t>
            </a:r>
            <a:r>
              <a:rPr lang="es-CO" sz="2000" dirty="0" smtClean="0"/>
              <a:t>IT3)</a:t>
            </a:r>
          </a:p>
          <a:p>
            <a:r>
              <a:rPr lang="es-CO" sz="2000" dirty="0"/>
              <a:t>2 min-Validación</a:t>
            </a:r>
          </a:p>
          <a:p>
            <a:endParaRPr lang="es-CO" sz="2000" dirty="0"/>
          </a:p>
          <a:p>
            <a:endParaRPr lang="es-CO" sz="2000" dirty="0" smtClean="0"/>
          </a:p>
        </p:txBody>
      </p:sp>
    </p:spTree>
    <p:extLst>
      <p:ext uri="{BB962C8B-B14F-4D97-AF65-F5344CB8AC3E}">
        <p14:creationId xmlns:p14="http://schemas.microsoft.com/office/powerpoint/2010/main" val="55400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7362697" y="228399"/>
            <a:ext cx="1624141" cy="654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s-ES" sz="36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endParaRPr lang="en-US" sz="3600" b="1" dirty="0">
              <a:solidFill>
                <a:srgbClr val="7F2D8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04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63DAA90-2667-4A4E-A20E-E8D9A9DA6055}"/>
              </a:ext>
            </a:extLst>
          </p:cNvPr>
          <p:cNvSpPr/>
          <p:nvPr/>
        </p:nvSpPr>
        <p:spPr>
          <a:xfrm>
            <a:off x="4042610" y="93645"/>
            <a:ext cx="4944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¿Qué pensamos en </a:t>
            </a:r>
            <a:r>
              <a:rPr lang="es-ES" sz="2400" b="1" dirty="0" err="1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Experian</a:t>
            </a:r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acerca de Agile?</a:t>
            </a:r>
            <a:endParaRPr lang="en-US" sz="2400" b="1" dirty="0">
              <a:solidFill>
                <a:srgbClr val="095195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F4BC3F0-DF25-ED4C-B837-FB6C2F829CE6}"/>
              </a:ext>
            </a:extLst>
          </p:cNvPr>
          <p:cNvSpPr/>
          <p:nvPr/>
        </p:nvSpPr>
        <p:spPr>
          <a:xfrm>
            <a:off x="1600199" y="1000125"/>
            <a:ext cx="5943602" cy="3343276"/>
          </a:xfrm>
          <a:prstGeom prst="rect">
            <a:avLst/>
          </a:prstGeom>
          <a:noFill/>
          <a:ln>
            <a:solidFill>
              <a:srgbClr val="7F2D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726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2198501" y="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Éxitos en proyectos ágiles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g290442" descr="7f21f7a8-6ac8-4aa4-84f3-fd4a642ae187">
            <a:extLst>
              <a:ext uri="{FF2B5EF4-FFF2-40B4-BE49-F238E27FC236}">
                <a16:creationId xmlns:a16="http://schemas.microsoft.com/office/drawing/2014/main" id="{0A70E370-3262-456B-85ED-00B1E8A34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" y="1239503"/>
            <a:ext cx="6114410" cy="341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435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3946358" y="-67377"/>
            <a:ext cx="519764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r>
              <a:rPr lang="es-ES" sz="2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Cuando las cosas no salen bien… </a:t>
            </a:r>
            <a:endParaRPr lang="en-US" sz="2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Resultado de imagen para healthcare gov">
            <a:extLst>
              <a:ext uri="{FF2B5EF4-FFF2-40B4-BE49-F238E27FC236}">
                <a16:creationId xmlns:a16="http://schemas.microsoft.com/office/drawing/2014/main" id="{3C3AB54C-11E0-BE45-8CFC-8296A5AB1D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" t="39707" r="6493" b="40687"/>
          <a:stretch/>
        </p:blipFill>
        <p:spPr bwMode="auto">
          <a:xfrm>
            <a:off x="1443788" y="2165684"/>
            <a:ext cx="6256421" cy="9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13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6506EF0-63D4-D544-8D97-11D6FB9A8908}"/>
              </a:ext>
            </a:extLst>
          </p:cNvPr>
          <p:cNvSpPr txBox="1">
            <a:spLocks/>
          </p:cNvSpPr>
          <p:nvPr/>
        </p:nvSpPr>
        <p:spPr>
          <a:xfrm>
            <a:off x="1974683" y="2066223"/>
            <a:ext cx="5197642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Alternativas de</a:t>
            </a:r>
            <a:r>
              <a:rPr kumimoji="0" lang="es-ES" sz="2400" b="1" i="0" u="none" strike="noStrike" kern="1200" cap="none" spc="0" normalizeH="0" noProof="0" dirty="0" smtClean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s-ES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solucion</a:t>
            </a:r>
            <a:r>
              <a:rPr kumimoji="0" lang="es-ES" sz="2400" b="1" i="0" u="none" strike="noStrike" kern="1200" cap="none" spc="0" normalizeH="0" noProof="0" dirty="0" smtClean="0">
                <a:ln>
                  <a:noFill/>
                </a:ln>
                <a:solidFill>
                  <a:srgbClr val="095195"/>
                </a:solidFill>
                <a:effectLst/>
                <a:uLnTx/>
                <a:uFillTx/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agiles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95195"/>
              </a:solidFill>
              <a:effectLst/>
              <a:uLnTx/>
              <a:uFillTx/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17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471638" y="2507696"/>
            <a:ext cx="8200724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4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¿Con cuáles ideas te quedas para tu área?</a:t>
            </a:r>
            <a:endParaRPr lang="en-US" sz="34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AE6DE082-874F-7A45-8207-13CE49C7C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3550" y="1347049"/>
            <a:ext cx="1256900" cy="125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4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12E8BF8-886A-3147-A432-A92EEE18D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676" y="1938528"/>
            <a:ext cx="3360648" cy="127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ADB4739-DC71-4CA7-986F-593FFA198C83}"/>
              </a:ext>
            </a:extLst>
          </p:cNvPr>
          <p:cNvSpPr/>
          <p:nvPr/>
        </p:nvSpPr>
        <p:spPr>
          <a:xfrm rot="20743550">
            <a:off x="3456" y="774385"/>
            <a:ext cx="377962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8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d Mofo" panose="02000000000000000000" pitchFamily="2" charset="0"/>
                <a:ea typeface="ヒラギノ角ゴ Pro W3"/>
              </a:rPr>
              <a:t>Rene Ome</a:t>
            </a:r>
            <a:endParaRPr lang="es-CO" sz="8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d Mofo" panose="02000000000000000000" pitchFamily="2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499175" y="2570558"/>
            <a:ext cx="2528261" cy="492443"/>
            <a:chOff x="6495493" y="1505659"/>
            <a:chExt cx="2528261" cy="492443"/>
          </a:xfrm>
        </p:grpSpPr>
        <p:pic>
          <p:nvPicPr>
            <p:cNvPr id="9" name="Picture 2" descr="Resultado de imagen para emai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95493" y="1589105"/>
              <a:ext cx="341444" cy="34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uadroTexto 9"/>
            <p:cNvSpPr txBox="1"/>
            <p:nvPr/>
          </p:nvSpPr>
          <p:spPr>
            <a:xfrm>
              <a:off x="6836937" y="1505659"/>
              <a:ext cx="218681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400" dirty="0">
                  <a:solidFill>
                    <a:srgbClr val="7F2D8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erbermeo@stefanini.com</a:t>
              </a:r>
            </a:p>
            <a:p>
              <a:r>
                <a:rPr lang="es-CO" sz="1200" i="1" dirty="0">
                  <a:solidFill>
                    <a:srgbClr val="E83B9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Erwin.ome@experian.com</a:t>
              </a:r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713" y="3254132"/>
            <a:ext cx="3450619" cy="8626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488" y="719058"/>
            <a:ext cx="2595813" cy="108892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323" y="2521866"/>
            <a:ext cx="2958730" cy="54603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67" y="3289327"/>
            <a:ext cx="2044444" cy="698413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8"/>
          <a:stretch/>
        </p:blipFill>
        <p:spPr>
          <a:xfrm>
            <a:off x="3225558" y="1618567"/>
            <a:ext cx="1363369" cy="770018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4" r="22388"/>
          <a:stretch/>
        </p:blipFill>
        <p:spPr>
          <a:xfrm>
            <a:off x="6933942" y="2143205"/>
            <a:ext cx="1867422" cy="835426"/>
          </a:xfrm>
          <a:prstGeom prst="rect">
            <a:avLst/>
          </a:prstGeom>
        </p:spPr>
      </p:pic>
      <p:pic>
        <p:nvPicPr>
          <p:cNvPr id="18" name="Picture 2" descr="Resultado de imagen para seguro socia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22" y="3275133"/>
            <a:ext cx="1542596" cy="7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ultado de imagen para ejercito naciona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301" y="467527"/>
            <a:ext cx="1385842" cy="114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s://agilescolombia.files.wordpress.com/2012/06/headerac2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99" y="4303064"/>
            <a:ext cx="4935226" cy="7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6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272329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40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¿Quiénes somos?</a:t>
            </a:r>
            <a:endParaRPr lang="en-US" sz="40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A97F7B7F-BD76-D040-A9E1-A809ABBD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14775" y="1357313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" r="2107" b="11000"/>
          <a:stretch/>
        </p:blipFill>
        <p:spPr>
          <a:xfrm>
            <a:off x="2403298" y="635936"/>
            <a:ext cx="4174148" cy="442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2293461" y="2315191"/>
            <a:ext cx="4557079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del juego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EE792376-D2DA-C447-B6E9-04A6D2A7F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9556" y="1485900"/>
            <a:ext cx="1004888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7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455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D9454BA-EB5D-4140-9548-62C3FB4725D6}"/>
              </a:ext>
            </a:extLst>
          </p:cNvPr>
          <p:cNvSpPr txBox="1">
            <a:spLocks/>
          </p:cNvSpPr>
          <p:nvPr/>
        </p:nvSpPr>
        <p:spPr>
          <a:xfrm>
            <a:off x="1146730" y="2571750"/>
            <a:ext cx="6850540" cy="913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es-ES" sz="3700" b="1" dirty="0" smtClean="0">
                <a:solidFill>
                  <a:srgbClr val="0951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¿Piensa en un Problema de tu día a día?</a:t>
            </a:r>
            <a:endParaRPr lang="en-US" sz="3700" b="1" dirty="0">
              <a:solidFill>
                <a:srgbClr val="0951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2C955560-6832-3348-A0FB-8122AB3C1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829050" y="1245394"/>
            <a:ext cx="14859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3097</TotalTime>
  <Words>476</Words>
  <Application>Microsoft Office PowerPoint</Application>
  <PresentationFormat>Presentación en pantalla (16:9)</PresentationFormat>
  <Paragraphs>127</Paragraphs>
  <Slides>35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4" baseType="lpstr">
      <vt:lpstr>Arial</vt:lpstr>
      <vt:lpstr>Arial Narrow</vt:lpstr>
      <vt:lpstr>Bad Mofo</vt:lpstr>
      <vt:lpstr>Calibri</vt:lpstr>
      <vt:lpstr>Calibri Light</vt:lpstr>
      <vt:lpstr>Comic Sans MS</vt:lpstr>
      <vt:lpstr>Tahoma</vt:lpstr>
      <vt:lpstr>ヒラギノ角ゴ Pro W3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Razones para una adopción ágil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AV-19929</dc:creator>
  <cp:lastModifiedBy>Rene</cp:lastModifiedBy>
  <cp:revision>86</cp:revision>
  <dcterms:created xsi:type="dcterms:W3CDTF">2018-10-03T21:01:56Z</dcterms:created>
  <dcterms:modified xsi:type="dcterms:W3CDTF">2018-10-17T04:35:49Z</dcterms:modified>
</cp:coreProperties>
</file>